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4" r:id="rId3"/>
    <p:sldId id="270" r:id="rId4"/>
    <p:sldId id="271" r:id="rId5"/>
    <p:sldId id="275" r:id="rId6"/>
    <p:sldId id="276" r:id="rId7"/>
    <p:sldId id="277" r:id="rId8"/>
    <p:sldId id="278" r:id="rId9"/>
    <p:sldId id="279" r:id="rId10"/>
    <p:sldId id="281" r:id="rId11"/>
    <p:sldId id="272" r:id="rId12"/>
    <p:sldId id="280" r:id="rId13"/>
    <p:sldId id="25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3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0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125631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84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708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98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56609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325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535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216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684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3058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69955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4DB7F13-EA67-47FE-ACB7-C94A99B567D5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1B46B2F-CA47-490E-8B35-963CD937E64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9450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DBD7F-1D4F-4107-93AE-F0D184F0A0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July Monarchy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53942C-CE68-4B5B-808D-685BB37354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191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CAF7C-E2F8-44CA-BE41-035E3006B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February Revolution/</a:t>
            </a:r>
            <a:br>
              <a:rPr lang="en-US" dirty="0"/>
            </a:br>
            <a:r>
              <a:rPr lang="en-US" dirty="0"/>
              <a:t>French Revolution of 1848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FEB09-D428-45A4-89F0-AC035E79E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927" y="2171701"/>
            <a:ext cx="6351954" cy="4628148"/>
          </a:xfrm>
        </p:spPr>
        <p:txBody>
          <a:bodyPr>
            <a:normAutofit/>
          </a:bodyPr>
          <a:lstStyle/>
          <a:p>
            <a:r>
              <a:rPr lang="en-US" dirty="0"/>
              <a:t>economic anxiety in years prior</a:t>
            </a:r>
          </a:p>
          <a:p>
            <a:r>
              <a:rPr lang="en-US" dirty="0"/>
              <a:t>growing social and political discontent</a:t>
            </a:r>
          </a:p>
          <a:p>
            <a:r>
              <a:rPr lang="en-US" dirty="0"/>
              <a:t>opposition from upper and middle class who wanted more of a say in government </a:t>
            </a:r>
          </a:p>
          <a:p>
            <a:r>
              <a:rPr lang="en-US" dirty="0"/>
              <a:t>political organizations illegal so opposition hosted banquets all over France</a:t>
            </a:r>
          </a:p>
          <a:p>
            <a:pPr lvl="1"/>
            <a:r>
              <a:rPr lang="en-US" dirty="0"/>
              <a:t>outlawed in February 1848</a:t>
            </a:r>
          </a:p>
          <a:p>
            <a:r>
              <a:rPr lang="en-US" dirty="0"/>
              <a:t>People went to the streets demanding reform </a:t>
            </a:r>
          </a:p>
          <a:p>
            <a:r>
              <a:rPr lang="en-US" dirty="0"/>
              <a:t>Louis Philippe abdicated in favor of his grandson, but the people wanted a Republic</a:t>
            </a:r>
          </a:p>
          <a:p>
            <a:r>
              <a:rPr lang="en-US" dirty="0"/>
              <a:t>provisional government declared a Second Republic led by Alphonse Lamartine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1D552C-250F-4C8F-AB05-7EBC67925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881" y="2510590"/>
            <a:ext cx="4596782" cy="335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61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8FB8F-A5C3-4D66-8DBC-1DB283995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1848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49F1A-38BA-463B-85A5-DC2AB43A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60884"/>
            <a:ext cx="9601200" cy="4311316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government enacted universal male suffrage</a:t>
            </a:r>
          </a:p>
          <a:p>
            <a:r>
              <a:rPr lang="en-US" sz="2400" dirty="0"/>
              <a:t>moderate government elected- opposed by radicals especially in Paris</a:t>
            </a:r>
          </a:p>
          <a:p>
            <a:r>
              <a:rPr lang="en-US" sz="2400" dirty="0"/>
              <a:t>continued uprisings against the government later in the summer- June Days Uprising</a:t>
            </a:r>
          </a:p>
          <a:p>
            <a:pPr lvl="1"/>
            <a:r>
              <a:rPr lang="en-US" sz="2400" dirty="0"/>
              <a:t>workers and artisans took to the streets of Paris</a:t>
            </a:r>
          </a:p>
          <a:p>
            <a:r>
              <a:rPr lang="en-US" sz="2400" dirty="0"/>
              <a:t>harsh reaction by government, justification for repressive measures</a:t>
            </a:r>
          </a:p>
          <a:p>
            <a:r>
              <a:rPr lang="en-US" sz="2400" dirty="0"/>
              <a:t>new constitution passed and elections for president </a:t>
            </a:r>
          </a:p>
          <a:p>
            <a:r>
              <a:rPr lang="en-US" sz="2400" dirty="0"/>
              <a:t>December 1848 vote-shock results-Louis Napoleon Bonaparte won</a:t>
            </a:r>
          </a:p>
          <a:p>
            <a:r>
              <a:rPr lang="en-US" sz="2400" dirty="0"/>
              <a:t>three years later he suspended assembly and established Second French Empire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3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70198-B22A-4997-9455-FB016BEF2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1848 in Europe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18712-1480-46EC-A33E-C075490F3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568" y="1906466"/>
            <a:ext cx="5677773" cy="483121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uprisings spread from France throughout Europe: Germany, Italy, Austria-Hungary</a:t>
            </a:r>
          </a:p>
          <a:p>
            <a:r>
              <a:rPr lang="en-US" sz="2400" dirty="0"/>
              <a:t>university students, workers, middle class and artisans demanding civil liberties, political rights, and economic reform </a:t>
            </a:r>
          </a:p>
          <a:p>
            <a:r>
              <a:rPr lang="en-US" sz="2400" dirty="0"/>
              <a:t>liberals wanted parliaments and constitutions, nationalists wanted unity or independence for their nations, industrial workers wanted more rights</a:t>
            </a:r>
          </a:p>
          <a:p>
            <a:r>
              <a:rPr lang="en-US" sz="2400" dirty="0"/>
              <a:t>eventually put down but indicated a growing sentiment throughout Europe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98DD30-6271-4BB0-80BA-0F04089DB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341" y="2171700"/>
            <a:ext cx="5326109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91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0DB5-A691-4EDD-8198-7D3116418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A60CD-BE0B-4B83-954E-41B6C3585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5999"/>
            <a:ext cx="9793705" cy="4307305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Louis Philippe came to power in 1830-his reign known as the July Monarchy</a:t>
            </a:r>
          </a:p>
          <a:p>
            <a:r>
              <a:rPr lang="en-US" sz="2800" dirty="0"/>
              <a:t>In 1848, February Revolution overthrew Louis Philippe</a:t>
            </a:r>
          </a:p>
          <a:p>
            <a:r>
              <a:rPr lang="en-US" sz="2800" dirty="0"/>
              <a:t>Liberal, nationalistic revolutions broke out all across Europe that year</a:t>
            </a:r>
          </a:p>
          <a:p>
            <a:r>
              <a:rPr lang="en-US" sz="2800" dirty="0"/>
              <a:t>Second Republic declared in France and Louis Napoleon elected </a:t>
            </a:r>
          </a:p>
          <a:p>
            <a:pPr lvl="1"/>
            <a:r>
              <a:rPr lang="en-US" sz="2800" dirty="0"/>
              <a:t>President from 1848 to 1852- Second Republic</a:t>
            </a:r>
          </a:p>
          <a:p>
            <a:pPr lvl="1"/>
            <a:r>
              <a:rPr lang="en-US" sz="2800" dirty="0"/>
              <a:t>Emperor from 1852 to 1870-Second Empire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78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8AAE2-4D2A-4305-83CF-7470A0810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of French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2AD9B-C47B-406E-9BCF-E9E99856C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170784"/>
          </a:xfrm>
        </p:spPr>
        <p:txBody>
          <a:bodyPr/>
          <a:lstStyle/>
          <a:p>
            <a:r>
              <a:rPr lang="en-US" sz="2800" dirty="0"/>
              <a:t>First Republic (1792-1804)</a:t>
            </a:r>
          </a:p>
          <a:p>
            <a:r>
              <a:rPr lang="en-US" sz="2800" dirty="0"/>
              <a:t>First Empire (1804-1814)</a:t>
            </a:r>
          </a:p>
          <a:p>
            <a:r>
              <a:rPr lang="en-US" sz="2800" dirty="0"/>
              <a:t>Restoration (1814-1830)</a:t>
            </a:r>
          </a:p>
          <a:p>
            <a:r>
              <a:rPr lang="en-US" sz="2800" dirty="0"/>
              <a:t>July Monarchy (1830-1848)</a:t>
            </a:r>
          </a:p>
          <a:p>
            <a:r>
              <a:rPr lang="en-US" sz="2800" dirty="0"/>
              <a:t>Second Republic (1848-1852)</a:t>
            </a:r>
          </a:p>
          <a:p>
            <a:r>
              <a:rPr lang="en-US" sz="2800" dirty="0"/>
              <a:t>Second Empire  (1852-1870)</a:t>
            </a:r>
          </a:p>
          <a:p>
            <a:r>
              <a:rPr lang="en-US" sz="2800" dirty="0"/>
              <a:t>Third Republic (1870-1940)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97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157D-1E78-42E7-9270-293D4FE4C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Louis Philippe (r. 1830-1848)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9896E-5EDB-4670-8469-924B89AE87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7209692" cy="3581400"/>
          </a:xfrm>
        </p:spPr>
        <p:txBody>
          <a:bodyPr>
            <a:normAutofit/>
          </a:bodyPr>
          <a:lstStyle/>
          <a:p>
            <a:r>
              <a:rPr lang="en-US" sz="2800" dirty="0"/>
              <a:t>Duc d ’Orleans and cousin of Louis XVI, Louis XVIII, and Charles X</a:t>
            </a:r>
          </a:p>
          <a:p>
            <a:r>
              <a:rPr lang="en-US" sz="2800" dirty="0"/>
              <a:t>Became king after Charles X abdicated during the July Revolution</a:t>
            </a:r>
          </a:p>
          <a:p>
            <a:r>
              <a:rPr lang="en-US" sz="2800" dirty="0"/>
              <a:t>His reign known as July Monarchy</a:t>
            </a:r>
          </a:p>
          <a:p>
            <a:r>
              <a:rPr lang="en-US" sz="2800" dirty="0"/>
              <a:t>“bourgeois king”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6AD04B-E8D8-4467-904B-1BF428455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9538" y="2246329"/>
            <a:ext cx="2985086" cy="392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386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F6D5B-5C36-4667-8F9A-EC8134723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Louis Philippe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AF110-5B11-4671-B74A-D61A6E59B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80674"/>
            <a:ext cx="7973928" cy="4734426"/>
          </a:xfrm>
        </p:spPr>
        <p:txBody>
          <a:bodyPr>
            <a:normAutofit/>
          </a:bodyPr>
          <a:lstStyle/>
          <a:p>
            <a:r>
              <a:rPr lang="en-US" dirty="0"/>
              <a:t>seen as not caring about middle or lower class</a:t>
            </a:r>
          </a:p>
          <a:p>
            <a:r>
              <a:rPr lang="en-US" dirty="0"/>
              <a:t>ruled with elite circle, not interested in spreading right to vote</a:t>
            </a:r>
          </a:p>
          <a:p>
            <a:r>
              <a:rPr lang="en-US" dirty="0"/>
              <a:t>income gap increased under his rule, conditions of working class deteriorated </a:t>
            </a:r>
          </a:p>
          <a:p>
            <a:r>
              <a:rPr lang="en-US" dirty="0"/>
              <a:t>over time popularity declined and growing opposition </a:t>
            </a:r>
          </a:p>
          <a:p>
            <a:pPr lvl="1"/>
            <a:r>
              <a:rPr lang="en-US" dirty="0"/>
              <a:t>political cartoonist </a:t>
            </a:r>
            <a:r>
              <a:rPr lang="en-US" dirty="0" err="1"/>
              <a:t>Honore</a:t>
            </a:r>
            <a:r>
              <a:rPr lang="en-US" dirty="0"/>
              <a:t> </a:t>
            </a:r>
            <a:r>
              <a:rPr lang="en-US" dirty="0" err="1"/>
              <a:t>Dumier</a:t>
            </a:r>
            <a:r>
              <a:rPr lang="en-US" dirty="0"/>
              <a:t> depicted unfavorable caricatures of the king</a:t>
            </a:r>
          </a:p>
          <a:p>
            <a:r>
              <a:rPr lang="en-US" dirty="0"/>
              <a:t>regime fought back against opposition</a:t>
            </a:r>
          </a:p>
          <a:p>
            <a:pPr lvl="1"/>
            <a:r>
              <a:rPr lang="en-US" dirty="0"/>
              <a:t>implemented law against public demonstrations</a:t>
            </a:r>
          </a:p>
          <a:p>
            <a:pPr lvl="1"/>
            <a:r>
              <a:rPr lang="en-US" dirty="0"/>
              <a:t>restrictions on press and arresting political opposition after assassination attempt on king in 1835</a:t>
            </a:r>
          </a:p>
          <a:p>
            <a:r>
              <a:rPr lang="en-US" dirty="0"/>
              <a:t>had Napoleon’s body returned to France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6D5FE-19B8-44F4-88D9-90D283540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200" y="1334412"/>
            <a:ext cx="3229475" cy="499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77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A44295-B3AB-4C9E-8044-B62066D02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474" y="128337"/>
            <a:ext cx="9168509" cy="660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680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5AF04-93F5-4285-8B01-040658EF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Industrial Revolution in France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B4BA7-7248-4183-A432-6108A0F4F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7944" y="1989219"/>
            <a:ext cx="5694010" cy="4525879"/>
          </a:xfrm>
        </p:spPr>
        <p:txBody>
          <a:bodyPr>
            <a:normAutofit/>
          </a:bodyPr>
          <a:lstStyle/>
          <a:p>
            <a:r>
              <a:rPr lang="en-US" sz="2400" dirty="0"/>
              <a:t>began in France in 1830s and 1840s</a:t>
            </a:r>
          </a:p>
          <a:p>
            <a:pPr lvl="1"/>
            <a:r>
              <a:rPr lang="en-US" sz="2400" dirty="0"/>
              <a:t>interrupted by 1848 revolution</a:t>
            </a:r>
          </a:p>
          <a:p>
            <a:r>
              <a:rPr lang="en-US" sz="2400" dirty="0"/>
              <a:t>slower pace than Britain, especially initially</a:t>
            </a:r>
          </a:p>
          <a:p>
            <a:pPr lvl="1"/>
            <a:r>
              <a:rPr lang="en-US" sz="2400" dirty="0"/>
              <a:t>large factories were rare in France</a:t>
            </a:r>
          </a:p>
          <a:p>
            <a:pPr lvl="1"/>
            <a:r>
              <a:rPr lang="en-US" sz="2400" dirty="0"/>
              <a:t>investors more conservative</a:t>
            </a:r>
          </a:p>
          <a:p>
            <a:r>
              <a:rPr lang="en-US" sz="2400" dirty="0"/>
              <a:t>profound social changes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692688-81B1-494D-A3C7-51FCEA33C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953" y="1989220"/>
            <a:ext cx="5235246" cy="452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111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6F44F-3973-44ED-A819-79C1DEB77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Railroads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871F2-54D1-4254-9C73-BB522450F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2421" y="2171700"/>
            <a:ext cx="5173579" cy="445368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First lines in 1830s to connect mines</a:t>
            </a:r>
          </a:p>
          <a:p>
            <a:r>
              <a:rPr lang="en-US" sz="2400" dirty="0"/>
              <a:t>government funded by 1840s</a:t>
            </a:r>
          </a:p>
          <a:p>
            <a:r>
              <a:rPr lang="en-US" sz="2400" dirty="0"/>
              <a:t>railroad system connecting Paris to major cities </a:t>
            </a:r>
          </a:p>
          <a:p>
            <a:r>
              <a:rPr lang="en-US" sz="2400" dirty="0"/>
              <a:t>1860s-rail network connected major cities and towns</a:t>
            </a:r>
          </a:p>
          <a:p>
            <a:r>
              <a:rPr lang="en-US" sz="2400" dirty="0"/>
              <a:t>Opened up business, especially in small areas, connected them to Paris and internationally</a:t>
            </a:r>
          </a:p>
          <a:p>
            <a:r>
              <a:rPr lang="en-US" sz="2400" dirty="0"/>
              <a:t>Movement of people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DB1945-51A4-4B48-AE75-C6E4185DE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61031"/>
            <a:ext cx="6005549" cy="613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60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C2154-ABE4-4FFE-8232-7D14C83C8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Industrial Society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11CA8-E79D-40F3-9661-C160C65DE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9745579" cy="4146884"/>
          </a:xfrm>
        </p:spPr>
        <p:txBody>
          <a:bodyPr>
            <a:normAutofit/>
          </a:bodyPr>
          <a:lstStyle/>
          <a:p>
            <a:r>
              <a:rPr lang="en-US" sz="2400" dirty="0"/>
              <a:t>urbanization-growth of industry led to new jobs, not just in factories but in service industry</a:t>
            </a:r>
          </a:p>
          <a:p>
            <a:r>
              <a:rPr lang="en-US" sz="2400" dirty="0"/>
              <a:t>growing isolation of bourgeoisie during this period </a:t>
            </a:r>
          </a:p>
          <a:p>
            <a:r>
              <a:rPr lang="en-US" sz="2400" dirty="0"/>
              <a:t>growing appeal of socialism among working class</a:t>
            </a:r>
          </a:p>
          <a:p>
            <a:pPr lvl="1"/>
            <a:r>
              <a:rPr lang="en-US" sz="2400" dirty="0"/>
              <a:t>strongest in industrial areas </a:t>
            </a:r>
          </a:p>
          <a:p>
            <a:pPr lvl="1"/>
            <a:r>
              <a:rPr lang="en-US" sz="2400" dirty="0"/>
              <a:t>not a unified movement as in Germany</a:t>
            </a:r>
          </a:p>
          <a:p>
            <a:r>
              <a:rPr lang="en-US" sz="2400" dirty="0"/>
              <a:t>Anarchists-turned to violence, setting off explosives, assassinations</a:t>
            </a:r>
          </a:p>
        </p:txBody>
      </p:sp>
    </p:spTree>
    <p:extLst>
      <p:ext uri="{BB962C8B-B14F-4D97-AF65-F5344CB8AC3E}">
        <p14:creationId xmlns:p14="http://schemas.microsoft.com/office/powerpoint/2010/main" val="3916841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1F8D9-8490-4FF4-BA35-22BBF591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Society and Culture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8174C-4622-43D8-8203-45E04F324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4533900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/>
              <a:t>increasingly literate population</a:t>
            </a:r>
          </a:p>
          <a:p>
            <a:r>
              <a:rPr lang="en-US" sz="2400" dirty="0"/>
              <a:t>spread of newspapers, books, art exhibitions, museums, public talks and events</a:t>
            </a:r>
          </a:p>
          <a:p>
            <a:r>
              <a:rPr lang="en-US" sz="2400" dirty="0"/>
              <a:t>romanticism-dominated French literature in early 19</a:t>
            </a:r>
            <a:r>
              <a:rPr lang="en-US" sz="2400" baseline="30000" dirty="0"/>
              <a:t>th</a:t>
            </a:r>
            <a:r>
              <a:rPr lang="en-US" sz="2400" dirty="0"/>
              <a:t> century</a:t>
            </a:r>
          </a:p>
          <a:p>
            <a:pPr lvl="1"/>
            <a:r>
              <a:rPr lang="en-US" sz="2400" dirty="0"/>
              <a:t>reaction to Enlightenment and Industrial Revolution</a:t>
            </a:r>
          </a:p>
          <a:p>
            <a:pPr lvl="1"/>
            <a:r>
              <a:rPr lang="en-US" sz="2400" dirty="0"/>
              <a:t>emphasis on emotion</a:t>
            </a:r>
          </a:p>
          <a:p>
            <a:pPr lvl="1"/>
            <a:r>
              <a:rPr lang="en-US" sz="2400" dirty="0"/>
              <a:t>Alexandre Dumas- The Three Musketeers (1844), The Count of Monte Cristo (1846)</a:t>
            </a:r>
          </a:p>
          <a:p>
            <a:pPr lvl="1"/>
            <a:r>
              <a:rPr lang="en-US" sz="2400" dirty="0"/>
              <a:t>Victor Hugo-Les Misérables (1863), The Hunchback of Notre Dame (1831)</a:t>
            </a:r>
          </a:p>
          <a:p>
            <a:r>
              <a:rPr lang="en-US" sz="2400" dirty="0"/>
              <a:t>building national memory</a:t>
            </a:r>
          </a:p>
          <a:p>
            <a:pPr lvl="1"/>
            <a:r>
              <a:rPr lang="en-US" sz="2400" dirty="0"/>
              <a:t>transforming Versailles into museum of French history</a:t>
            </a:r>
          </a:p>
          <a:p>
            <a:pPr lvl="1"/>
            <a:r>
              <a:rPr lang="en-US" sz="2400" dirty="0"/>
              <a:t>1840 Napoleon’s body brought to Paris</a:t>
            </a:r>
          </a:p>
          <a:p>
            <a:r>
              <a:rPr lang="en-US" sz="2400" dirty="0"/>
              <a:t>politics remained limited to narrow group of elites by the end of the July Monarchy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373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610</TotalTime>
  <Words>660</Words>
  <Application>Microsoft Office PowerPoint</Application>
  <PresentationFormat>Widescreen</PresentationFormat>
  <Paragraphs>87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Franklin Gothic Book</vt:lpstr>
      <vt:lpstr>Crop</vt:lpstr>
      <vt:lpstr>July Monarchy</vt:lpstr>
      <vt:lpstr>Timeline of French History</vt:lpstr>
      <vt:lpstr>Louis Philippe (r. 1830-1848)</vt:lpstr>
      <vt:lpstr>Louis Philippe</vt:lpstr>
      <vt:lpstr>PowerPoint Presentation</vt:lpstr>
      <vt:lpstr>Industrial Revolution in France</vt:lpstr>
      <vt:lpstr>Railroads </vt:lpstr>
      <vt:lpstr>Industrial Society</vt:lpstr>
      <vt:lpstr>Society and Culture</vt:lpstr>
      <vt:lpstr>February Revolution/ French Revolution of 1848</vt:lpstr>
      <vt:lpstr>1848</vt:lpstr>
      <vt:lpstr>1848 in Europe</vt:lpstr>
      <vt:lpstr>Review: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Victoria</dc:creator>
  <cp:lastModifiedBy>Victoria C</cp:lastModifiedBy>
  <cp:revision>26</cp:revision>
  <dcterms:created xsi:type="dcterms:W3CDTF">2018-10-09T01:57:41Z</dcterms:created>
  <dcterms:modified xsi:type="dcterms:W3CDTF">2020-10-12T21:45:35Z</dcterms:modified>
</cp:coreProperties>
</file>

<file path=docProps/thumbnail.jpeg>
</file>